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8" r:id="rId2"/>
    <p:sldId id="316" r:id="rId3"/>
    <p:sldId id="319" r:id="rId4"/>
    <p:sldId id="31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A86BB-A6A2-43F5-AFF8-F6E872693ACD}" v="5" dt="2025-05-05T19:47:26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350D5-7A55-4A2E-A25E-0E11429D8E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6CEF1-5760-4137-A28F-45F931782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AA7DB-BE6D-F752-C3F1-45D08D443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6DB5C6-0603-92EF-4E63-AFBC045E1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522C94-F46B-DEEE-68AA-58A8352F6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FC543-312D-5111-5AD8-9D04244B9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6CEF1-5760-4137-A28F-45F931782D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3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FEC1-B088-7552-C9F5-09316E6B3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8083F-2C0B-C7E9-D476-E1B172605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C06DC-2C1C-FE64-F1E4-9DF38A0B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B3E2-3DD9-49D4-8FC4-ABDC7C6A354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955DC-B9A0-E5F9-C121-784EB351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36492-FF3B-CEB6-DE3E-46881D34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435E-1F05-4A16-9E8A-5B75248D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4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F5E3-BD14-19C7-A4DC-36D44479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2CEE1-74A7-A4D6-6923-02D9CBCA2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939FC-47DA-FAB3-D2CB-1F4DC48C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B3E2-3DD9-49D4-8FC4-ABDC7C6A354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776F-856B-9A0D-787E-FD204ED2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D3678-7452-587E-EF6D-05E079A2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435E-1F05-4A16-9E8A-5B75248D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1BE766-E0A6-542B-3F0A-C4239A1AE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0A8C1-4836-E0E3-7F80-BA49B1A6D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FAAED-E56E-9A9B-7E1D-61BF3200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B3E2-3DD9-49D4-8FC4-ABDC7C6A354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D033B-33D5-2AE6-27CB-ECFD5379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D5BF-539C-292F-F49E-8C51B966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435E-1F05-4A16-9E8A-5B75248D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3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ABD4D-D8CA-FF78-DD65-57164E73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FE86-8C1B-4BCF-AC79-8072B4409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C69D4-D18C-760A-9B8C-044FAEB4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B3E2-3DD9-49D4-8FC4-ABDC7C6A354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D08DE-31CA-7F7F-2348-82C69F11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E259-CFE8-9D53-2025-4712CD68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435E-1F05-4A16-9E8A-5B75248D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2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897B-B681-A54E-B3D3-2D1A81EC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99040-5A90-232A-1EB3-D26D566D4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7475C-3EA0-FE58-E6DD-CAA3D6CE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B3E2-3DD9-49D4-8FC4-ABDC7C6A354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8F220-F36D-F34B-2126-5054A3E3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257BA-4564-DFA6-9403-9E1E6F4E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435E-1F05-4A16-9E8A-5B75248D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9228-48B1-D115-1016-C565BA90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054E0-14B4-1D29-F970-6F430F6A5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CD49F-3921-B4BB-5F1A-3442928C1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C30CC-EA25-71D7-CF49-A9281B0F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B3E2-3DD9-49D4-8FC4-ABDC7C6A354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EE23-6661-2F6A-ABE3-7F2D1728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45452-B6BD-539B-2DFC-75D10F59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435E-1F05-4A16-9E8A-5B75248D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F68C-333A-C991-FAF7-1F1C5522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FB4A6-4699-69B2-F1EC-912E297A8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9699D-E906-15E0-9817-30D7449D1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060F8-7E86-D4AE-8A1B-3370D3997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FECC5-2E10-B6DA-CF67-1B2BFD036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51400D-BC93-71F3-43F2-89E39360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B3E2-3DD9-49D4-8FC4-ABDC7C6A354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E6016F-7849-1D26-3016-C6E54C1D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E2727-68C8-0DF1-449B-1AD9C161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435E-1F05-4A16-9E8A-5B75248D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7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45FBC-4F16-020A-AA2E-5CAEE761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F3ECC-A902-372F-23E5-C685AECF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B3E2-3DD9-49D4-8FC4-ABDC7C6A354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CD76F-7E7A-56AF-52DD-1EE912A1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8CE0F-5131-D69E-0E35-8AD3EA49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435E-1F05-4A16-9E8A-5B75248D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4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6EC27-96CA-5FCE-929A-EFF60145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B3E2-3DD9-49D4-8FC4-ABDC7C6A354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826A3-8923-4F9E-169E-E1517751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31B32-7881-A5AC-0F99-314129A1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435E-1F05-4A16-9E8A-5B75248D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7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3F960-6DBC-F1F8-9021-F89CA92D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BBA38-4F1C-C1D9-80AC-9C0339C6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4071F-7BD3-3E76-A8B7-0176A978C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EFE36-5F78-A1D4-34D1-B8F5F1FC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B3E2-3DD9-49D4-8FC4-ABDC7C6A354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FA13E-0927-2A11-48E7-E2F134D0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AB11E-BA70-9800-0138-3842F6F7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435E-1F05-4A16-9E8A-5B75248D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00D6-5AF9-2054-FAD2-9EDA305F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3BEF74-EC74-9DB8-2E6A-9D705DF6E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22142-C9F8-F7A2-9AB1-5BE3FAC84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B8718-EEF3-0634-6BF1-349D7F9F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B3E2-3DD9-49D4-8FC4-ABDC7C6A354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B14F6-74CD-4F0A-EF75-A34E7A3F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C4188-94EC-E7EC-EEF1-4CFFFEB4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435E-1F05-4A16-9E8A-5B75248D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5B64C-A25F-8E90-BF84-F2EFDD35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2ADAC-8352-AF73-7444-71E7725FC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1B184-9B7B-9D6D-4748-E1F5618EE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09B3E2-3DD9-49D4-8FC4-ABDC7C6A3547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32676-A24C-B055-BAF2-B23ACC9DA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5301D-5C75-BF68-2715-36645C246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75435E-1F05-4A16-9E8A-5B75248D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8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26.png"/><Relationship Id="rId5" Type="http://schemas.openxmlformats.org/officeDocument/2006/relationships/image" Target="../media/image23.jpe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B4632-9FB7-E96B-2992-5ACA2A263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90CDF6-8145-F9D6-D28C-9204186D9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47897" r="1534" b="42052"/>
          <a:stretch/>
        </p:blipFill>
        <p:spPr>
          <a:xfrm>
            <a:off x="541" y="0"/>
            <a:ext cx="12191408" cy="70008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D1FC6B80-01D5-EAE0-CC13-D112ABA2A305}"/>
              </a:ext>
            </a:extLst>
          </p:cNvPr>
          <p:cNvSpPr txBox="1">
            <a:spLocks/>
          </p:cNvSpPr>
          <p:nvPr/>
        </p:nvSpPr>
        <p:spPr>
          <a:xfrm>
            <a:off x="1918914" y="792897"/>
            <a:ext cx="9137956" cy="5920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8">
              <a:defRPr/>
            </a:pPr>
            <a:r>
              <a:rPr lang="en-US" sz="2800" b="1">
                <a:solidFill>
                  <a:prstClr val="black"/>
                </a:solidFill>
                <a:latin typeface="Aldus nova Pro Book" panose="02030502050505030304" pitchFamily="18" charset="0"/>
              </a:rPr>
              <a:t>GLOBAL SALES – GROUP </a:t>
            </a:r>
            <a:r>
              <a:rPr lang="en-US" sz="2800">
                <a:solidFill>
                  <a:prstClr val="black"/>
                </a:solidFill>
                <a:latin typeface="Aldus nova Pro Book" panose="02030502050505030304" pitchFamily="18" charset="0"/>
              </a:rPr>
              <a:t>| </a:t>
            </a:r>
            <a:r>
              <a:rPr lang="en-US" sz="2800">
                <a:latin typeface="Aldus nova Pro Book" panose="02030502050505030304" pitchFamily="18" charset="0"/>
              </a:rPr>
              <a:t>North America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89D12-3747-FED7-5B50-A437CEA67E22}"/>
              </a:ext>
            </a:extLst>
          </p:cNvPr>
          <p:cNvGrpSpPr/>
          <p:nvPr/>
        </p:nvGrpSpPr>
        <p:grpSpPr>
          <a:xfrm>
            <a:off x="589486" y="1526182"/>
            <a:ext cx="11707685" cy="4781441"/>
            <a:chOff x="589486" y="1526182"/>
            <a:chExt cx="11707685" cy="47814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C82ACE-96C4-27FA-7FF6-E0B4271B9C24}"/>
                </a:ext>
              </a:extLst>
            </p:cNvPr>
            <p:cNvSpPr txBox="1"/>
            <p:nvPr/>
          </p:nvSpPr>
          <p:spPr>
            <a:xfrm>
              <a:off x="4284713" y="1747308"/>
              <a:ext cx="193065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AMY BUTTERFIELD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Senior Vice President, Global Sales – Group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1E6B7C-F4B9-E11E-F46D-ADF4A1DDCB89}"/>
                </a:ext>
              </a:extLst>
            </p:cNvPr>
            <p:cNvSpPr txBox="1"/>
            <p:nvPr/>
          </p:nvSpPr>
          <p:spPr>
            <a:xfrm>
              <a:off x="7210757" y="1696670"/>
              <a:ext cx="179654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CHRISTIE PIENAAR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Vice President Group Sales  – 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SoCal, Utah, Nevada &amp; Hawaii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8380B0-5D29-2247-6623-D75CD0AF340B}"/>
                </a:ext>
              </a:extLst>
            </p:cNvPr>
            <p:cNvSpPr txBox="1"/>
            <p:nvPr/>
          </p:nvSpPr>
          <p:spPr>
            <a:xfrm>
              <a:off x="1550110" y="1782504"/>
              <a:ext cx="1671388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  <a:cs typeface="Times New Roman" panose="02020603050405020304" pitchFamily="18" charset="0"/>
                </a:rPr>
                <a:t>KATY GETTINGER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Vice President, Sales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Financial &amp; Insurance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0449099-F796-2F57-3D24-7291E4173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202" y="1526182"/>
              <a:ext cx="877824" cy="877824"/>
            </a:xfrm>
            <a:prstGeom prst="ellipse">
              <a:avLst/>
            </a:prstGeom>
          </p:spPr>
        </p:pic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9B960510-964F-8FA3-C101-C3FF5B67676F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1152" y="1618714"/>
              <a:ext cx="877824" cy="882557"/>
            </a:xfrm>
            <a:prstGeom prst="flowChartConnector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686849-762F-D1BA-AE30-F440C1E8C2FA}"/>
                </a:ext>
              </a:extLst>
            </p:cNvPr>
            <p:cNvSpPr txBox="1"/>
            <p:nvPr/>
          </p:nvSpPr>
          <p:spPr>
            <a:xfrm>
              <a:off x="10232138" y="1712094"/>
              <a:ext cx="2065033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JENNIFER COLLINS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Senior Director, Group Sales – NoCal, Pacific Northwest, Colorado, 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Western Canada 	</a:t>
              </a:r>
            </a:p>
          </p:txBody>
        </p: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C20BE75D-9AFF-30C6-146B-C3983FFA9ABE}"/>
                </a:ext>
              </a:extLst>
            </p:cNvPr>
            <p:cNvSpPr txBox="1"/>
            <p:nvPr/>
          </p:nvSpPr>
          <p:spPr>
            <a:xfrm>
              <a:off x="7240328" y="3055602"/>
              <a:ext cx="1796547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PENNI LeROY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Director, Group Sales – 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Texas, Oklahoma, Tennessee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9ED8233-90A9-CE45-945E-F28E27367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50" b="16750"/>
            <a:stretch/>
          </p:blipFill>
          <p:spPr>
            <a:xfrm>
              <a:off x="9279162" y="1645684"/>
              <a:ext cx="877824" cy="877824"/>
            </a:xfrm>
            <a:prstGeom prst="flowChartConnector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E0EF641-D08A-F75F-B4FF-C1D3FCE3B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50" b="11250"/>
            <a:stretch/>
          </p:blipFill>
          <p:spPr>
            <a:xfrm>
              <a:off x="589486" y="2800090"/>
              <a:ext cx="882557" cy="882557"/>
            </a:xfrm>
            <a:prstGeom prst="flowChartConnector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3124D1-9BC8-6B9D-CEBC-C8FA5A12F85B}"/>
                </a:ext>
              </a:extLst>
            </p:cNvPr>
            <p:cNvSpPr txBox="1"/>
            <p:nvPr/>
          </p:nvSpPr>
          <p:spPr>
            <a:xfrm>
              <a:off x="1515547" y="4332554"/>
              <a:ext cx="18983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KATE NAWRACAJ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Director, Group Sales – 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Midwest Corporate &amp; Association</a:t>
              </a:r>
              <a:endParaRPr lang="en-US" sz="900">
                <a:latin typeface="Georgia Pro" panose="02040502050405020303" pitchFamily="18" charset="0"/>
                <a:cs typeface="Times New Roman" panose="02020603050405020304" pitchFamily="18" charset="0"/>
              </a:endParaRPr>
            </a:p>
            <a:p>
              <a:r>
                <a:rPr lang="en-US" sz="900">
                  <a:latin typeface="Georgia Pro" panose="02040502050405020303" pitchFamily="18" charset="0"/>
                </a:rPr>
                <a:t>	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6728CBD-E5D9-194F-40A0-4CE072D13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1853" y="4121529"/>
              <a:ext cx="877824" cy="877824"/>
            </a:xfrm>
            <a:prstGeom prst="flowChartConnector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94863C-7906-23E3-56C4-9EFEC9B84F28}"/>
                </a:ext>
              </a:extLst>
            </p:cNvPr>
            <p:cNvSpPr txBox="1"/>
            <p:nvPr/>
          </p:nvSpPr>
          <p:spPr>
            <a:xfrm>
              <a:off x="4238927" y="5613789"/>
              <a:ext cx="1753570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LIORA SULKIN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Director, Group Sales –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 Mexico &amp; Latin America</a:t>
              </a:r>
              <a:endParaRPr lang="en-US" sz="900">
                <a:latin typeface="Georgia Pro" panose="02040502050405020303" pitchFamily="18" charset="0"/>
                <a:cs typeface="Times New Roman" panose="02020603050405020304" pitchFamily="18" charset="0"/>
              </a:endParaRPr>
            </a:p>
            <a:p>
              <a:endParaRPr lang="en-US" sz="900">
                <a:latin typeface="Georgia Pro"/>
                <a:cs typeface="Times New Roman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745E4C-E7F8-B6E1-3C2E-9B1C87067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0" r="9250"/>
            <a:stretch/>
          </p:blipFill>
          <p:spPr>
            <a:xfrm>
              <a:off x="3303011" y="5425066"/>
              <a:ext cx="877824" cy="877824"/>
            </a:xfrm>
            <a:prstGeom prst="ellipse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13FB71-09C4-C1E8-75F9-389BBCC2CB1F}"/>
                </a:ext>
              </a:extLst>
            </p:cNvPr>
            <p:cNvSpPr txBox="1"/>
            <p:nvPr/>
          </p:nvSpPr>
          <p:spPr>
            <a:xfrm>
              <a:off x="7190036" y="4405757"/>
              <a:ext cx="189712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  <a:cs typeface="Times New Roman" panose="02020603050405020304" pitchFamily="18" charset="0"/>
                </a:rPr>
                <a:t>CRISTINA GODWIN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Director, Business Development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5EB4E93-08BF-4AAE-25A9-97A89E222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79162" y="2832438"/>
              <a:ext cx="877824" cy="877824"/>
            </a:xfrm>
            <a:prstGeom prst="ellipse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228B0C-093D-0879-5AD7-1B318D0490E8}"/>
                </a:ext>
              </a:extLst>
            </p:cNvPr>
            <p:cNvSpPr txBox="1"/>
            <p:nvPr/>
          </p:nvSpPr>
          <p:spPr>
            <a:xfrm>
              <a:off x="4353448" y="4362536"/>
              <a:ext cx="2134444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GABRIELA ROSENFELD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Director, Group Sales –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Midwest Incentive, Los Angeles	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7A75697-3E2E-5C55-4766-F7ED5FB04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3049" y="2832438"/>
              <a:ext cx="885803" cy="877824"/>
            </a:xfrm>
            <a:prstGeom prst="flowChartConnector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E85C087-3165-4E27-7824-4FF17AE04CF1}"/>
                </a:ext>
              </a:extLst>
            </p:cNvPr>
            <p:cNvSpPr txBox="1"/>
            <p:nvPr/>
          </p:nvSpPr>
          <p:spPr>
            <a:xfrm>
              <a:off x="10352987" y="4313748"/>
              <a:ext cx="146156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  <a:cs typeface="Times New Roman" panose="02020603050405020304" pitchFamily="18" charset="0"/>
                </a:rPr>
                <a:t>KARLY MOSS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Manager, Group Desk – North America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6226D21-A73B-DB04-65EB-AB5222C7E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79162" y="4189920"/>
              <a:ext cx="881828" cy="881828"/>
            </a:xfrm>
            <a:prstGeom prst="flowChartConnector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772B8CE-41A7-755D-E9FD-807333660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00" r="18000"/>
            <a:stretch/>
          </p:blipFill>
          <p:spPr>
            <a:xfrm>
              <a:off x="3361103" y="2830072"/>
              <a:ext cx="877824" cy="841439"/>
            </a:xfrm>
            <a:prstGeom prst="flowChartConnector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92CFA54-6A81-D6F4-EE68-F3E7BD629DC6}"/>
                </a:ext>
              </a:extLst>
            </p:cNvPr>
            <p:cNvSpPr txBox="1"/>
            <p:nvPr/>
          </p:nvSpPr>
          <p:spPr>
            <a:xfrm>
              <a:off x="4273913" y="3054922"/>
              <a:ext cx="1792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ANNE CHAO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Director, Group  Sales-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 Northeast, Eastern Canada,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Pharma</a:t>
              </a:r>
              <a:endParaRPr lang="en-US" sz="900">
                <a:latin typeface="Georgia Pro" panose="02040502050405020303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D6064F-9221-7365-0A7D-8584AB3C4FD3}"/>
                </a:ext>
              </a:extLst>
            </p:cNvPr>
            <p:cNvSpPr txBox="1"/>
            <p:nvPr/>
          </p:nvSpPr>
          <p:spPr>
            <a:xfrm>
              <a:off x="1496030" y="3054922"/>
              <a:ext cx="1753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KATE ANTHONY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Senior Director, Group Sales – 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Mid-Atlantic, Carolinas, PA, OH, IN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5B6FE7-08D7-21FF-C09C-10C92D363357}"/>
                </a:ext>
              </a:extLst>
            </p:cNvPr>
            <p:cNvSpPr txBox="1"/>
            <p:nvPr/>
          </p:nvSpPr>
          <p:spPr>
            <a:xfrm>
              <a:off x="10282574" y="3055602"/>
              <a:ext cx="1562058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MICHELLE SUKALA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Director, Group Sales – 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Southeast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FAAEEAE-E4E2-139A-6219-B514E00BF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0" r="16750"/>
            <a:stretch/>
          </p:blipFill>
          <p:spPr>
            <a:xfrm>
              <a:off x="6276451" y="4128752"/>
              <a:ext cx="877824" cy="877824"/>
            </a:xfrm>
            <a:prstGeom prst="flowChartConnector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5C7D365-0DEB-1461-0F17-01BFB9D65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61104" y="4207734"/>
              <a:ext cx="877824" cy="877824"/>
            </a:xfrm>
            <a:prstGeom prst="flowChartConnector">
              <a:avLst/>
            </a:prstGeom>
          </p:spPr>
        </p:pic>
        <p:pic>
          <p:nvPicPr>
            <p:cNvPr id="4" name="Picture 3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747D6B00-9F29-2A27-58DE-572E0C542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3592" y="1585229"/>
              <a:ext cx="905335" cy="9053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D3EAC4-2DDF-2C27-61F6-0D47761FE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43845" y="5425066"/>
              <a:ext cx="882557" cy="882557"/>
            </a:xfrm>
            <a:prstGeom prst="flowChartConnector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A27897-370E-646F-A94F-B234DEDFB1E9}"/>
                </a:ext>
              </a:extLst>
            </p:cNvPr>
            <p:cNvSpPr txBox="1"/>
            <p:nvPr/>
          </p:nvSpPr>
          <p:spPr>
            <a:xfrm>
              <a:off x="7240328" y="5626190"/>
              <a:ext cx="1765517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/>
                  <a:cs typeface="Times New Roman"/>
                </a:rPr>
                <a:t>MICHELLE STREETER</a:t>
              </a:r>
            </a:p>
            <a:p>
              <a:r>
                <a:rPr lang="en-US" sz="900">
                  <a:latin typeface="Georgia Pro"/>
                  <a:cs typeface="Times New Roman"/>
                </a:rPr>
                <a:t>Senior Director, Global Sales –Entertainment </a:t>
              </a:r>
              <a:endParaRPr lang="en-US" sz="900">
                <a:latin typeface="Georgia Pro" panose="02040502050405020303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36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719E9-CD23-3396-6DCA-EEC5668C7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15742-9211-C427-96C5-44731C9D8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47897" r="1534" b="42052"/>
          <a:stretch/>
        </p:blipFill>
        <p:spPr>
          <a:xfrm>
            <a:off x="541" y="0"/>
            <a:ext cx="12191408" cy="70008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7508DCF0-AE95-20E2-74B7-164D8F1B8C79}"/>
              </a:ext>
            </a:extLst>
          </p:cNvPr>
          <p:cNvSpPr txBox="1">
            <a:spLocks/>
          </p:cNvSpPr>
          <p:nvPr/>
        </p:nvSpPr>
        <p:spPr>
          <a:xfrm>
            <a:off x="1912593" y="819923"/>
            <a:ext cx="9137956" cy="5920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8">
              <a:defRPr/>
            </a:pPr>
            <a:r>
              <a:rPr lang="en-US" sz="2800" b="1">
                <a:solidFill>
                  <a:prstClr val="black"/>
                </a:solidFill>
                <a:latin typeface="Aldus nova Pro Book" panose="02030502050505030304" pitchFamily="18" charset="0"/>
              </a:rPr>
              <a:t>GLOBAL SALES – GROUP </a:t>
            </a:r>
            <a:r>
              <a:rPr lang="en-US" sz="2800">
                <a:solidFill>
                  <a:prstClr val="black"/>
                </a:solidFill>
                <a:latin typeface="Aldus nova Pro Book" panose="02030502050505030304" pitchFamily="18" charset="0"/>
              </a:rPr>
              <a:t>| Europe</a:t>
            </a:r>
            <a:endParaRPr lang="en-US" sz="2800">
              <a:latin typeface="Aldus nova Pro Book" panose="0203050205050503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FC7A71-4F63-3BEC-6D4A-DFA34251C229}"/>
              </a:ext>
            </a:extLst>
          </p:cNvPr>
          <p:cNvGrpSpPr/>
          <p:nvPr/>
        </p:nvGrpSpPr>
        <p:grpSpPr>
          <a:xfrm>
            <a:off x="1400724" y="1506970"/>
            <a:ext cx="10219465" cy="5033614"/>
            <a:chOff x="1400724" y="1506970"/>
            <a:chExt cx="10219465" cy="50336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52364B-3B10-9117-02FD-99E467716199}"/>
                </a:ext>
              </a:extLst>
            </p:cNvPr>
            <p:cNvSpPr txBox="1"/>
            <p:nvPr/>
          </p:nvSpPr>
          <p:spPr>
            <a:xfrm>
              <a:off x="5878076" y="1808053"/>
              <a:ext cx="2196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MARK BEVERLO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Senior Director, Global Sales – Group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233C50-9C27-E449-B467-D6E03D6F5EE6}"/>
                </a:ext>
              </a:extLst>
            </p:cNvPr>
            <p:cNvSpPr txBox="1"/>
            <p:nvPr/>
          </p:nvSpPr>
          <p:spPr>
            <a:xfrm>
              <a:off x="9485744" y="1739017"/>
              <a:ext cx="1796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CALLUM DUCKWORTH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 , Global Sales – Group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B2286A-E1BF-F3E0-A415-671DA674283E}"/>
                </a:ext>
              </a:extLst>
            </p:cNvPr>
            <p:cNvSpPr txBox="1"/>
            <p:nvPr/>
          </p:nvSpPr>
          <p:spPr>
            <a:xfrm>
              <a:off x="2542313" y="1811316"/>
              <a:ext cx="20862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  <a:cs typeface="Times New Roman" panose="02020603050405020304" pitchFamily="18" charset="0"/>
                </a:rPr>
                <a:t>MARKUS LUETHGE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Vice President, Global Sales – Group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EC0AF6E-A937-09F9-A7C3-50E84F33E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0002" y="1510920"/>
              <a:ext cx="877824" cy="877824"/>
            </a:xfrm>
            <a:prstGeom prst="ellipse">
              <a:avLst/>
            </a:prstGeom>
          </p:spPr>
        </p:pic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7E68DE65-47B8-83C3-C6EE-B1F1E27D83F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" r="2522"/>
            <a:stretch/>
          </p:blipFill>
          <p:spPr>
            <a:xfrm>
              <a:off x="8533400" y="1507263"/>
              <a:ext cx="877824" cy="924451"/>
            </a:xfrm>
            <a:prstGeom prst="flowChartConnector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A183BA-82E3-1D07-B877-0E60F7ECB10A}"/>
                </a:ext>
              </a:extLst>
            </p:cNvPr>
            <p:cNvSpPr txBox="1"/>
            <p:nvPr/>
          </p:nvSpPr>
          <p:spPr>
            <a:xfrm>
              <a:off x="9485744" y="3183564"/>
              <a:ext cx="2134445" cy="5078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EVA OLLER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Director, Global Sales 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	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BFF5A6C-4FAF-CACB-DE2B-E3A8C9642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3400" y="2990088"/>
              <a:ext cx="877824" cy="877824"/>
            </a:xfrm>
            <a:prstGeom prst="flowChartConnector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D6CAF8E-DE53-88BA-E461-6A46255E9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19428" y="4366551"/>
              <a:ext cx="882557" cy="882557"/>
            </a:xfrm>
            <a:prstGeom prst="flowChartConnector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6898C2-3CD5-F536-6BE9-46D83E05E8E0}"/>
                </a:ext>
              </a:extLst>
            </p:cNvPr>
            <p:cNvSpPr txBox="1"/>
            <p:nvPr/>
          </p:nvSpPr>
          <p:spPr>
            <a:xfrm>
              <a:off x="2458186" y="4623706"/>
              <a:ext cx="189839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STEPHANE MARCET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Director, Global Sales</a:t>
              </a:r>
              <a:endParaRPr lang="en-US" sz="900">
                <a:latin typeface="Georgia Pro" panose="02040502050405020303" pitchFamily="18" charset="0"/>
                <a:cs typeface="Times New Roman" panose="02020603050405020304" pitchFamily="18" charset="0"/>
              </a:endParaRPr>
            </a:p>
            <a:p>
              <a:r>
                <a:rPr lang="en-US" sz="900">
                  <a:latin typeface="Georgia Pro" panose="02040502050405020303" pitchFamily="18" charset="0"/>
                </a:rPr>
                <a:t>	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1997D9A-2642-6445-75C9-AABB65674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3681" y="4473227"/>
              <a:ext cx="877824" cy="877824"/>
            </a:xfrm>
            <a:prstGeom prst="flowChartConnector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768BAC-C64F-1707-890A-1327E9F304E2}"/>
                </a:ext>
              </a:extLst>
            </p:cNvPr>
            <p:cNvSpPr txBox="1"/>
            <p:nvPr/>
          </p:nvSpPr>
          <p:spPr>
            <a:xfrm>
              <a:off x="3752868" y="5863141"/>
              <a:ext cx="2620421" cy="5078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CAROLINA BOURGHARDT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Senior Account Manager, Group Sales</a:t>
              </a:r>
              <a:endParaRPr lang="en-US" sz="900">
                <a:latin typeface="Georgia Pro" panose="02040502050405020303" pitchFamily="18" charset="0"/>
                <a:cs typeface="Times New Roman" panose="02020603050405020304" pitchFamily="18" charset="0"/>
              </a:endParaRPr>
            </a:p>
            <a:p>
              <a:endParaRPr lang="en-US" sz="900">
                <a:latin typeface="Georgia Pro"/>
                <a:cs typeface="Times New Roman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F39521-2C1C-2D9E-D096-B1F09F7B2E08}"/>
                </a:ext>
              </a:extLst>
            </p:cNvPr>
            <p:cNvSpPr txBox="1"/>
            <p:nvPr/>
          </p:nvSpPr>
          <p:spPr>
            <a:xfrm>
              <a:off x="7680854" y="5867658"/>
              <a:ext cx="241174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  <a:cs typeface="Times New Roman" panose="02020603050405020304" pitchFamily="18" charset="0"/>
                </a:rPr>
                <a:t>ANTONY BALDWIN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Account Manager, Group Sales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71EDB2C-C8F8-9875-AFA7-A3B10B820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3400" y="4251426"/>
              <a:ext cx="877824" cy="877824"/>
            </a:xfrm>
            <a:prstGeom prst="ellipse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C0FAC1-0022-00ED-3222-CFFA9F7F71CD}"/>
                </a:ext>
              </a:extLst>
            </p:cNvPr>
            <p:cNvSpPr txBox="1"/>
            <p:nvPr/>
          </p:nvSpPr>
          <p:spPr>
            <a:xfrm>
              <a:off x="5909038" y="4645965"/>
              <a:ext cx="21344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STEFAN SCHOEWEL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Director, Global Sales</a:t>
              </a:r>
              <a:endParaRPr lang="en-US" sz="900">
                <a:latin typeface="Georgia Pro" panose="02040502050405020303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75BBB5D-F230-0324-2987-3F1B2F459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0724" y="3004277"/>
              <a:ext cx="877824" cy="877824"/>
            </a:xfrm>
            <a:prstGeom prst="flowChartConnector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53EFC1D-3292-6329-CE79-D7A3AD656244}"/>
                </a:ext>
              </a:extLst>
            </p:cNvPr>
            <p:cNvSpPr txBox="1"/>
            <p:nvPr/>
          </p:nvSpPr>
          <p:spPr>
            <a:xfrm>
              <a:off x="2364760" y="3173686"/>
              <a:ext cx="1898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MARIE-LOUISE SEGUINET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Manager, Global Sales- Group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4EF6EF-3AE7-C2B7-6608-94ADD1DF770D}"/>
                </a:ext>
              </a:extLst>
            </p:cNvPr>
            <p:cNvSpPr txBox="1"/>
            <p:nvPr/>
          </p:nvSpPr>
          <p:spPr>
            <a:xfrm>
              <a:off x="5848247" y="3183565"/>
              <a:ext cx="17535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SILVIA LAVASSA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Director, Global Sales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	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042B62C-7752-69DE-546D-E5CA5CDC29DC}"/>
                </a:ext>
              </a:extLst>
            </p:cNvPr>
            <p:cNvSpPr txBox="1"/>
            <p:nvPr/>
          </p:nvSpPr>
          <p:spPr>
            <a:xfrm>
              <a:off x="9485744" y="4505008"/>
              <a:ext cx="1562058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WENDIE ESPOSITO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Director, Global Sales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Entertainment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01AA405-0648-BC4A-7852-5D634389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9" b="26289"/>
            <a:stretch/>
          </p:blipFill>
          <p:spPr>
            <a:xfrm>
              <a:off x="6723993" y="5662760"/>
              <a:ext cx="877824" cy="877824"/>
            </a:xfrm>
            <a:prstGeom prst="flowChartConnector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F8B2080-34E7-5DC9-00C4-4CEE3A9B5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1216" y="2976445"/>
              <a:ext cx="877824" cy="877824"/>
            </a:xfrm>
            <a:prstGeom prst="flowChartConnector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BC1CE0-C15A-78DC-C1DC-0E6525843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1781" y="1506970"/>
              <a:ext cx="905335" cy="905335"/>
            </a:xfrm>
            <a:prstGeom prst="flowChartConnector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4EEC71-59C0-D210-34AC-D7019B107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5044" y="5639973"/>
              <a:ext cx="877824" cy="877824"/>
            </a:xfrm>
            <a:prstGeom prst="flowChart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93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FEE00-09A0-A57D-1049-8F404A76C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5DBFDC-6675-60D9-C143-428473F2A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47897" r="1534" b="42052"/>
          <a:stretch/>
        </p:blipFill>
        <p:spPr>
          <a:xfrm>
            <a:off x="541" y="0"/>
            <a:ext cx="12191408" cy="70008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8033E13-E4A1-191E-A32F-7A1331ED13BC}"/>
              </a:ext>
            </a:extLst>
          </p:cNvPr>
          <p:cNvSpPr txBox="1">
            <a:spLocks/>
          </p:cNvSpPr>
          <p:nvPr/>
        </p:nvSpPr>
        <p:spPr>
          <a:xfrm>
            <a:off x="1912593" y="819923"/>
            <a:ext cx="9137956" cy="5920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8">
              <a:defRPr/>
            </a:pPr>
            <a:r>
              <a:rPr lang="en-US" sz="2800" b="1">
                <a:solidFill>
                  <a:prstClr val="black"/>
                </a:solidFill>
                <a:latin typeface="Aldus nova Pro Book" panose="02030502050505030304" pitchFamily="18" charset="0"/>
              </a:rPr>
              <a:t>GLOBAL SALES – GROUP </a:t>
            </a:r>
            <a:r>
              <a:rPr lang="en-US" sz="2800">
                <a:solidFill>
                  <a:prstClr val="black"/>
                </a:solidFill>
                <a:latin typeface="Aldus nova Pro Book" panose="02030502050505030304" pitchFamily="18" charset="0"/>
              </a:rPr>
              <a:t>| ASPAC, China &amp; Africa</a:t>
            </a:r>
            <a:endParaRPr lang="en-US" sz="2800">
              <a:latin typeface="Aldus nova Pro Book" panose="0203050205050503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CC5926-928F-631F-81DF-6F1989733C85}"/>
              </a:ext>
            </a:extLst>
          </p:cNvPr>
          <p:cNvGrpSpPr/>
          <p:nvPr/>
        </p:nvGrpSpPr>
        <p:grpSpPr>
          <a:xfrm>
            <a:off x="1329529" y="1854589"/>
            <a:ext cx="10190076" cy="3951851"/>
            <a:chOff x="1430113" y="1507117"/>
            <a:chExt cx="10190076" cy="37736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025ACB-940B-4B72-CFEC-33CBB1751F70}"/>
                </a:ext>
              </a:extLst>
            </p:cNvPr>
            <p:cNvSpPr txBox="1"/>
            <p:nvPr/>
          </p:nvSpPr>
          <p:spPr>
            <a:xfrm>
              <a:off x="5986677" y="1715427"/>
              <a:ext cx="219636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ALICE CHOI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Director, Global Sales – 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South Korea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EEC9C3-F6B9-29B8-F12C-018DCEFC475B}"/>
                </a:ext>
              </a:extLst>
            </p:cNvPr>
            <p:cNvSpPr txBox="1"/>
            <p:nvPr/>
          </p:nvSpPr>
          <p:spPr>
            <a:xfrm>
              <a:off x="9485744" y="1715427"/>
              <a:ext cx="179654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SYLVIA MAK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 , Global Sales –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Hong Kong &amp; Taiwan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5E85D6-4BC4-EC72-794E-07BB6A75BA90}"/>
                </a:ext>
              </a:extLst>
            </p:cNvPr>
            <p:cNvSpPr txBox="1"/>
            <p:nvPr/>
          </p:nvSpPr>
          <p:spPr>
            <a:xfrm>
              <a:off x="2570264" y="1715427"/>
              <a:ext cx="2086202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  <a:cs typeface="Times New Roman" panose="02020603050405020304" pitchFamily="18" charset="0"/>
                </a:rPr>
                <a:t>CHERYL SIOW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Vice President, Global Sales –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China &amp; ASPAC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575C69D-729F-55D8-1C66-9760BB55D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0002" y="1530430"/>
              <a:ext cx="877824" cy="877824"/>
            </a:xfrm>
            <a:prstGeom prst="ellipse">
              <a:avLst/>
            </a:prstGeom>
          </p:spPr>
        </p:pic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256830F8-C337-C3AC-F153-2E6E0CC046FB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" r="2522"/>
            <a:stretch/>
          </p:blipFill>
          <p:spPr>
            <a:xfrm>
              <a:off x="8395482" y="1507117"/>
              <a:ext cx="877824" cy="924451"/>
            </a:xfrm>
            <a:prstGeom prst="flowChartConnector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E3E6B2-B669-F29F-27F9-3851B69D676E}"/>
                </a:ext>
              </a:extLst>
            </p:cNvPr>
            <p:cNvSpPr txBox="1"/>
            <p:nvPr/>
          </p:nvSpPr>
          <p:spPr>
            <a:xfrm>
              <a:off x="9485744" y="3138464"/>
              <a:ext cx="2134445" cy="5078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FRANCOIS JOUBERT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Senior Manager, Sales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Africa	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CC2DBC-F148-F6F9-EBD8-209A95700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24871" y="2977171"/>
              <a:ext cx="877824" cy="877824"/>
            </a:xfrm>
            <a:prstGeom prst="flowChartConnector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736B2A-AAC5-C864-A319-3EB5092D1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9137" y="4398231"/>
              <a:ext cx="882557" cy="882557"/>
            </a:xfrm>
            <a:prstGeom prst="flowChartConnector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B40A28-AA67-EE36-F3D2-8D6FCC741DAE}"/>
                </a:ext>
              </a:extLst>
            </p:cNvPr>
            <p:cNvSpPr txBox="1"/>
            <p:nvPr/>
          </p:nvSpPr>
          <p:spPr>
            <a:xfrm>
              <a:off x="2669319" y="4516344"/>
              <a:ext cx="18983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GALEN LU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Director, Global Sales – 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China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	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539CCAC-0489-324D-E5F0-C76CB5F15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9723" y="4400597"/>
              <a:ext cx="877824" cy="877824"/>
            </a:xfrm>
            <a:prstGeom prst="flowChartConnector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7CBE532-184C-6AA7-98F7-E9F150AA4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3283" y="4400597"/>
              <a:ext cx="877824" cy="877824"/>
            </a:xfrm>
            <a:prstGeom prst="ellipse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2001C9-086C-56FC-501D-FA3CBAF41665}"/>
                </a:ext>
              </a:extLst>
            </p:cNvPr>
            <p:cNvSpPr txBox="1"/>
            <p:nvPr/>
          </p:nvSpPr>
          <p:spPr>
            <a:xfrm>
              <a:off x="5986677" y="4585594"/>
              <a:ext cx="2134444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SHAKUN KHANDELWAL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Senior Manager, Sales –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 South Asia</a:t>
              </a:r>
              <a:endParaRPr lang="en-US" sz="900">
                <a:latin typeface="Georgia Pro" panose="02040502050405020303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AD57190-E591-73A3-0281-ACACD498A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0113" y="2965514"/>
              <a:ext cx="877824" cy="877824"/>
            </a:xfrm>
            <a:prstGeom prst="flowChartConnector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8324E14-1FBD-E016-E153-85D7BA45FD67}"/>
                </a:ext>
              </a:extLst>
            </p:cNvPr>
            <p:cNvSpPr txBox="1"/>
            <p:nvPr/>
          </p:nvSpPr>
          <p:spPr>
            <a:xfrm>
              <a:off x="2667854" y="3138464"/>
              <a:ext cx="1898393" cy="484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ASHLEY SHEN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Senior Manager, Global Sales- China</a:t>
              </a:r>
              <a:endParaRPr lang="en-US" sz="900">
                <a:latin typeface="Georgia Pro" panose="02040502050405020303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6000D97-525B-053F-6584-7D2E08B64472}"/>
                </a:ext>
              </a:extLst>
            </p:cNvPr>
            <p:cNvSpPr txBox="1"/>
            <p:nvPr/>
          </p:nvSpPr>
          <p:spPr>
            <a:xfrm>
              <a:off x="6016066" y="3138464"/>
              <a:ext cx="17535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ESTELLE LIANG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Director, Regional Sales - China	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17D4EE1-17CB-CFCD-4768-F3EFED67696E}"/>
                </a:ext>
              </a:extLst>
            </p:cNvPr>
            <p:cNvSpPr txBox="1"/>
            <p:nvPr/>
          </p:nvSpPr>
          <p:spPr>
            <a:xfrm>
              <a:off x="9485744" y="4585594"/>
              <a:ext cx="1562058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MAYANK TUTEJA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Director, Sales – 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South Asia</a:t>
              </a:r>
              <a:endParaRPr lang="en-US" sz="900">
                <a:latin typeface="Georgia Pro" panose="02040502050405020303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8806070-65E3-28EA-5DC9-E41DB124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7492" y="2971209"/>
              <a:ext cx="877824" cy="877824"/>
            </a:xfrm>
            <a:prstGeom prst="flowChartConnector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B6FA2F-060B-604D-16EB-053EDBAD1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3987" y="1516675"/>
              <a:ext cx="905335" cy="905335"/>
            </a:xfrm>
            <a:prstGeom prst="flowChart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34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D4867-521A-1FD1-1CBA-A860765DF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5EDCCE-B2A0-15A2-1D17-43F02ADF7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47897" r="1534" b="42052"/>
          <a:stretch/>
        </p:blipFill>
        <p:spPr>
          <a:xfrm>
            <a:off x="541" y="0"/>
            <a:ext cx="12191408" cy="70008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1CF546C-CF11-D8A9-8E7A-EB92034FAA09}"/>
              </a:ext>
            </a:extLst>
          </p:cNvPr>
          <p:cNvSpPr txBox="1">
            <a:spLocks/>
          </p:cNvSpPr>
          <p:nvPr/>
        </p:nvSpPr>
        <p:spPr>
          <a:xfrm>
            <a:off x="1912593" y="819923"/>
            <a:ext cx="9137956" cy="5920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8">
              <a:defRPr/>
            </a:pPr>
            <a:r>
              <a:rPr lang="en-US" sz="2800" b="1">
                <a:solidFill>
                  <a:prstClr val="black"/>
                </a:solidFill>
                <a:latin typeface="Aldus nova Pro Book" panose="02030502050505030304" pitchFamily="18" charset="0"/>
              </a:rPr>
              <a:t>GLOBAL SALES – GROUP </a:t>
            </a:r>
            <a:r>
              <a:rPr lang="en-US" sz="2800">
                <a:solidFill>
                  <a:prstClr val="black"/>
                </a:solidFill>
                <a:latin typeface="Aldus nova Pro Book" panose="02030502050505030304" pitchFamily="18" charset="0"/>
              </a:rPr>
              <a:t> Sales Support</a:t>
            </a:r>
            <a:endParaRPr lang="en-US" sz="2800">
              <a:latin typeface="Aldus nova Pro Book" panose="0203050205050503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1DA68D-79C7-50C0-8098-61BC5A25702C}"/>
              </a:ext>
            </a:extLst>
          </p:cNvPr>
          <p:cNvGrpSpPr/>
          <p:nvPr/>
        </p:nvGrpSpPr>
        <p:grpSpPr>
          <a:xfrm>
            <a:off x="1378331" y="1411956"/>
            <a:ext cx="10339538" cy="4802392"/>
            <a:chOff x="1378331" y="1411956"/>
            <a:chExt cx="10339538" cy="480239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74D9A4-23B5-B132-3C63-CE8E1B527182}"/>
                </a:ext>
              </a:extLst>
            </p:cNvPr>
            <p:cNvSpPr txBox="1"/>
            <p:nvPr/>
          </p:nvSpPr>
          <p:spPr>
            <a:xfrm>
              <a:off x="7925171" y="1614889"/>
              <a:ext cx="219636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CAROL BOURGHARDT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Senior Account Manager, Group Sales -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Europe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DE1830-6387-BF5A-3D50-B0A396B8E8E5}"/>
                </a:ext>
              </a:extLst>
            </p:cNvPr>
            <p:cNvSpPr txBox="1"/>
            <p:nvPr/>
          </p:nvSpPr>
          <p:spPr>
            <a:xfrm>
              <a:off x="9472050" y="2984812"/>
              <a:ext cx="198594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KIMBERLY VINORAY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Account Manager, Group Sales – 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North America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46ACC1-DE1C-9878-DE1B-418248671939}"/>
                </a:ext>
              </a:extLst>
            </p:cNvPr>
            <p:cNvSpPr txBox="1"/>
            <p:nvPr/>
          </p:nvSpPr>
          <p:spPr>
            <a:xfrm>
              <a:off x="4306730" y="1675442"/>
              <a:ext cx="2086202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  <a:cs typeface="Times New Roman" panose="02020603050405020304" pitchFamily="18" charset="0"/>
                </a:rPr>
                <a:t>NICOLE NELSON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Director, Group Sales -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Account Management &amp; Training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E4D8DB-1716-FD05-5244-5B71F28A8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" r="2250"/>
            <a:stretch/>
          </p:blipFill>
          <p:spPr>
            <a:xfrm>
              <a:off x="3385329" y="1477239"/>
              <a:ext cx="877824" cy="877824"/>
            </a:xfrm>
            <a:prstGeom prst="ellipse">
              <a:avLst/>
            </a:prstGeom>
          </p:spPr>
        </p:pic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A046E216-72FC-6ED5-6D64-94C47F6E3B1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" r="2522"/>
            <a:stretch/>
          </p:blipFill>
          <p:spPr>
            <a:xfrm>
              <a:off x="8451104" y="2624255"/>
              <a:ext cx="877824" cy="924451"/>
            </a:xfrm>
            <a:prstGeom prst="flowChartConnector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241AE9-4FA9-CF6B-EA68-FF35DC595D58}"/>
                </a:ext>
              </a:extLst>
            </p:cNvPr>
            <p:cNvSpPr txBox="1"/>
            <p:nvPr/>
          </p:nvSpPr>
          <p:spPr>
            <a:xfrm>
              <a:off x="9583424" y="4249510"/>
              <a:ext cx="2134445" cy="5078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ANTONY BALDWIN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Account Manager, Group Sales – 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Europe	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BC3324-65B9-8DD3-4887-85C055217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9" b="26289"/>
            <a:stretch/>
          </p:blipFill>
          <p:spPr>
            <a:xfrm>
              <a:off x="8490255" y="4064513"/>
              <a:ext cx="877824" cy="877824"/>
            </a:xfrm>
            <a:prstGeom prst="flowChartConnector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256CAB0-6A6D-0031-AD9F-62D2146BA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39" b="11039"/>
            <a:stretch/>
          </p:blipFill>
          <p:spPr>
            <a:xfrm>
              <a:off x="1410820" y="5331790"/>
              <a:ext cx="882557" cy="882557"/>
            </a:xfrm>
            <a:prstGeom prst="flowChartConnector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F3D1A7-6960-9E69-DBE8-2196D30354AA}"/>
                </a:ext>
              </a:extLst>
            </p:cNvPr>
            <p:cNvSpPr txBox="1"/>
            <p:nvPr/>
          </p:nvSpPr>
          <p:spPr>
            <a:xfrm>
              <a:off x="2364760" y="4254262"/>
              <a:ext cx="18983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ZULLY SORIANO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Account Manager, Group Sales – 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North America</a:t>
              </a:r>
            </a:p>
            <a:p>
              <a:r>
                <a:rPr lang="en-US" sz="900">
                  <a:latin typeface="Georgia Pro" panose="02040502050405020303" pitchFamily="18" charset="0"/>
                </a:rPr>
                <a:t>	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DFA8EE-7D70-DE6C-24E4-E1D43ACC5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8331" y="3945319"/>
              <a:ext cx="877824" cy="877824"/>
            </a:xfrm>
            <a:prstGeom prst="flowChartConnector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7239A3C-8116-7110-858C-9E2011ACC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31" r="13931"/>
            <a:stretch/>
          </p:blipFill>
          <p:spPr>
            <a:xfrm>
              <a:off x="4912903" y="5336524"/>
              <a:ext cx="877824" cy="877824"/>
            </a:xfrm>
            <a:prstGeom prst="ellipse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ADBEA6-45B9-6714-09B7-657881003340}"/>
                </a:ext>
              </a:extLst>
            </p:cNvPr>
            <p:cNvSpPr txBox="1"/>
            <p:nvPr/>
          </p:nvSpPr>
          <p:spPr>
            <a:xfrm>
              <a:off x="2414675" y="5452270"/>
              <a:ext cx="21344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SINA RADEV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Account Manager, Group Sales – 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North America</a:t>
              </a:r>
            </a:p>
            <a:p>
              <a:endParaRPr lang="en-US" sz="900">
                <a:latin typeface="Georgia Pro" panose="02040502050405020303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48BAE88-AA9D-E3AE-FA02-9249AB2F2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13187" y="2595712"/>
              <a:ext cx="877824" cy="877824"/>
            </a:xfrm>
            <a:prstGeom prst="flowChartConnector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D5ECEF-F37B-EA04-94CD-149ADC92E88E}"/>
                </a:ext>
              </a:extLst>
            </p:cNvPr>
            <p:cNvSpPr txBox="1"/>
            <p:nvPr/>
          </p:nvSpPr>
          <p:spPr>
            <a:xfrm>
              <a:off x="2364759" y="2917696"/>
              <a:ext cx="189839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SCOTT DeCHERRIE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Account Manager, Group Sales – 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North America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16D7614-0FEF-DD98-CC33-B5858620F661}"/>
                </a:ext>
              </a:extLst>
            </p:cNvPr>
            <p:cNvSpPr txBox="1"/>
            <p:nvPr/>
          </p:nvSpPr>
          <p:spPr>
            <a:xfrm>
              <a:off x="5912025" y="2917697"/>
              <a:ext cx="201400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VANESSA CONNELLY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Account Manager, Group Sales – 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North America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9F4434-31E8-94AE-082D-EE512E16846D}"/>
                </a:ext>
              </a:extLst>
            </p:cNvPr>
            <p:cNvSpPr txBox="1"/>
            <p:nvPr/>
          </p:nvSpPr>
          <p:spPr>
            <a:xfrm>
              <a:off x="5912025" y="5452270"/>
              <a:ext cx="18983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ERIC BOUMIL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Account Manager, Group Sales – 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North America</a:t>
              </a:r>
            </a:p>
            <a:p>
              <a:endParaRPr lang="en-US" sz="900">
                <a:latin typeface="Georgia Pro" panose="02040502050405020303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46C5C7B-6DA1-D226-7B82-CC894FD9B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6915" y="2595268"/>
              <a:ext cx="877824" cy="877824"/>
            </a:xfrm>
            <a:prstGeom prst="flowChartConnector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253F8E-E280-9FC2-239C-5FA6B1315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6259" y="1411956"/>
              <a:ext cx="905335" cy="905335"/>
            </a:xfrm>
            <a:prstGeom prst="flowChartConnector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C84127-079A-27E7-E561-06B1C075E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7344" y="4078101"/>
              <a:ext cx="877824" cy="877824"/>
            </a:xfrm>
            <a:prstGeom prst="flowChartConnector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E53F2C-4CD0-13C4-BDCF-E6107C616BDC}"/>
                </a:ext>
              </a:extLst>
            </p:cNvPr>
            <p:cNvSpPr txBox="1"/>
            <p:nvPr/>
          </p:nvSpPr>
          <p:spPr>
            <a:xfrm>
              <a:off x="5976681" y="4267735"/>
              <a:ext cx="1911858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YOLANDA WEST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Account Manager, Group Sales – 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North America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2F5716-724D-63E6-97C9-2931EC0A5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90255" y="5336523"/>
              <a:ext cx="877824" cy="877824"/>
            </a:xfrm>
            <a:prstGeom prst="ellipse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5A8694-4ABA-84ED-12BB-31125B0AD1B3}"/>
                </a:ext>
              </a:extLst>
            </p:cNvPr>
            <p:cNvSpPr txBox="1"/>
            <p:nvPr/>
          </p:nvSpPr>
          <p:spPr>
            <a:xfrm>
              <a:off x="9582662" y="5449903"/>
              <a:ext cx="187533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b="1">
                  <a:latin typeface="Georgia Pro" panose="02040502050405020303" pitchFamily="18" charset="0"/>
                </a:rPr>
                <a:t>MARJORIE SIOW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Manager, Administration</a:t>
              </a:r>
            </a:p>
            <a:p>
              <a:r>
                <a:rPr lang="en-US" sz="900">
                  <a:latin typeface="Georgia Pro" panose="02040502050405020303" pitchFamily="18" charset="0"/>
                  <a:cs typeface="Times New Roman" panose="02020603050405020304" pitchFamily="18" charset="0"/>
                </a:rPr>
                <a:t>ASPAC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3F5EB3-E478-A74C-E175-84AAFF0AE66A}"/>
              </a:ext>
            </a:extLst>
          </p:cNvPr>
          <p:cNvCxnSpPr>
            <a:cxnSpLocks/>
          </p:cNvCxnSpPr>
          <p:nvPr/>
        </p:nvCxnSpPr>
        <p:spPr>
          <a:xfrm>
            <a:off x="5615024" y="920507"/>
            <a:ext cx="0" cy="3505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91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Widescreen</PresentationFormat>
  <Paragraphs>131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Aldus nova Pro Book</vt:lpstr>
      <vt:lpstr>Aptos</vt:lpstr>
      <vt:lpstr>Aptos Display</vt:lpstr>
      <vt:lpstr>Arial</vt:lpstr>
      <vt:lpstr>Georgia Pro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Butterfield</dc:creator>
  <cp:lastModifiedBy>Sondra Boriths-Sorensen</cp:lastModifiedBy>
  <cp:revision>2</cp:revision>
  <dcterms:created xsi:type="dcterms:W3CDTF">2025-04-30T15:29:38Z</dcterms:created>
  <dcterms:modified xsi:type="dcterms:W3CDTF">2025-07-11T19:24:40Z</dcterms:modified>
</cp:coreProperties>
</file>